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4"/>
  </p:sldMasterIdLst>
  <p:notesMasterIdLst>
    <p:notesMasterId r:id="rId12"/>
  </p:notesMasterIdLst>
  <p:sldIdLst>
    <p:sldId id="256" r:id="rId5"/>
    <p:sldId id="259" r:id="rId6"/>
    <p:sldId id="261" r:id="rId7"/>
    <p:sldId id="262" r:id="rId8"/>
    <p:sldId id="260" r:id="rId9"/>
    <p:sldId id="263" r:id="rId10"/>
    <p:sldId id="258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hZQDi5ugHpXwLmhBMUXzYHmugsD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3"/>
  </p:normalViewPr>
  <p:slideViewPr>
    <p:cSldViewPr snapToGrid="0">
      <p:cViewPr>
        <p:scale>
          <a:sx n="82" d="100"/>
          <a:sy n="82" d="100"/>
        </p:scale>
        <p:origin x="1674" y="6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customschemas.google.com/relationships/presentationmetadata" Target="metadata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72305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2" name="Google Shape;1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23878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937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6620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37851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8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1"/>
          <p:cNvSpPr txBox="1">
            <a:spLocks noGrp="1"/>
          </p:cNvSpPr>
          <p:nvPr>
            <p:ph type="subTitle" idx="1"/>
          </p:nvPr>
        </p:nvSpPr>
        <p:spPr>
          <a:xfrm>
            <a:off x="415637" y="2894227"/>
            <a:ext cx="8081818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i="1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8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8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8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" name="Google Shape;22;p81"/>
          <p:cNvSpPr/>
          <p:nvPr/>
        </p:nvSpPr>
        <p:spPr>
          <a:xfrm>
            <a:off x="600364" y="378691"/>
            <a:ext cx="5283200" cy="1671782"/>
          </a:xfrm>
          <a:prstGeom prst="rect">
            <a:avLst/>
          </a:prstGeom>
          <a:solidFill>
            <a:srgbClr val="003A4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1"/>
          <p:cNvSpPr txBox="1">
            <a:spLocks noGrp="1"/>
          </p:cNvSpPr>
          <p:nvPr>
            <p:ph type="ctrTitle"/>
          </p:nvPr>
        </p:nvSpPr>
        <p:spPr>
          <a:xfrm>
            <a:off x="415637" y="987204"/>
            <a:ext cx="8081818" cy="178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4" name="Google Shape;24;p81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4240" t="32276" r="19264" b="34791"/>
          <a:stretch/>
        </p:blipFill>
        <p:spPr>
          <a:xfrm>
            <a:off x="415637" y="4670059"/>
            <a:ext cx="4291912" cy="1407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content picture">
  <p:cSld name="1_title content picture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8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9758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8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8"/>
          <p:cNvSpPr>
            <a:spLocks noGrp="1"/>
          </p:cNvSpPr>
          <p:nvPr>
            <p:ph type="pic" idx="2"/>
          </p:nvPr>
        </p:nvSpPr>
        <p:spPr>
          <a:xfrm>
            <a:off x="6456218" y="1825625"/>
            <a:ext cx="4897582" cy="43513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89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8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hapter slide">
  <p:cSld name="1_chapter slid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90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0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2000"/>
              <a:buNone/>
              <a:defRPr sz="2000">
                <a:solidFill>
                  <a:srgbClr val="95959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800"/>
              <a:buNone/>
              <a:defRPr sz="1800">
                <a:solidFill>
                  <a:srgbClr val="95959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9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9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91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91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91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2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9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9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9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5"/>
          <p:cNvSpPr txBox="1"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95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95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9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9" name="Google Shape;109;p95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95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95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5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9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96"/>
          <p:cNvSpPr txBox="1">
            <a:spLocks noGrp="1"/>
          </p:cNvSpPr>
          <p:nvPr>
            <p:ph type="body" idx="1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▪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6" name="Google Shape;116;p9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9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9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9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97"/>
          <p:cNvSpPr>
            <a:spLocks noGrp="1"/>
          </p:cNvSpPr>
          <p:nvPr>
            <p:ph type="pic" idx="2"/>
          </p:nvPr>
        </p:nvSpPr>
        <p:spPr>
          <a:xfrm>
            <a:off x="5183188" y="987427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9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4" name="Google Shape;124;p9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9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9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8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98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8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8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99"/>
          <p:cNvSpPr txBox="1">
            <a:spLocks noGrp="1"/>
          </p:cNvSpPr>
          <p:nvPr>
            <p:ph type="title"/>
          </p:nvPr>
        </p:nvSpPr>
        <p:spPr>
          <a:xfrm rot="5400000">
            <a:off x="7133432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99"/>
          <p:cNvSpPr txBox="1">
            <a:spLocks noGrp="1"/>
          </p:cNvSpPr>
          <p:nvPr>
            <p:ph type="body" idx="1"/>
          </p:nvPr>
        </p:nvSpPr>
        <p:spPr>
          <a:xfrm rot="5400000">
            <a:off x="1799432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99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99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99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8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86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6"/>
          <p:cNvSpPr/>
          <p:nvPr/>
        </p:nvSpPr>
        <p:spPr>
          <a:xfrm>
            <a:off x="3389745" y="2336800"/>
            <a:ext cx="5578764" cy="16440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8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86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6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86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" name="Google Shape;33;p86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2424" t="36550" r="25454" b="36701"/>
          <a:stretch/>
        </p:blipFill>
        <p:spPr>
          <a:xfrm>
            <a:off x="10002976" y="6365298"/>
            <a:ext cx="1336964" cy="38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inhoud">
  <p:cSld name="Titel en inhou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00"/>
          <p:cNvSpPr txBox="1">
            <a:spLocks noGrp="1"/>
          </p:cNvSpPr>
          <p:nvPr>
            <p:ph type="body" idx="1"/>
          </p:nvPr>
        </p:nvSpPr>
        <p:spPr>
          <a:xfrm>
            <a:off x="489602" y="1915204"/>
            <a:ext cx="11148649" cy="4617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▪"/>
              <a:defRPr>
                <a:solidFill>
                  <a:schemeClr val="dk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55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>
                <a:solidFill>
                  <a:schemeClr val="accen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>
                <a:solidFill>
                  <a:schemeClr val="accen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00"/>
          <p:cNvSpPr txBox="1">
            <a:spLocks noGrp="1"/>
          </p:cNvSpPr>
          <p:nvPr>
            <p:ph type="title"/>
          </p:nvPr>
        </p:nvSpPr>
        <p:spPr>
          <a:xfrm>
            <a:off x="489602" y="835204"/>
            <a:ext cx="11159196" cy="936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00"/>
          <p:cNvSpPr txBox="1"/>
          <p:nvPr/>
        </p:nvSpPr>
        <p:spPr>
          <a:xfrm>
            <a:off x="6528048" y="-531440"/>
            <a:ext cx="56639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page</a:t>
            </a:r>
            <a:endParaRPr sz="1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00"/>
          <p:cNvSpPr txBox="1"/>
          <p:nvPr/>
        </p:nvSpPr>
        <p:spPr>
          <a:xfrm>
            <a:off x="-2508956" y="7641"/>
            <a:ext cx="23762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Working with text levels</a:t>
            </a:r>
            <a:endParaRPr sz="1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4" name="Google Shape;144;p100"/>
          <p:cNvCxnSpPr/>
          <p:nvPr/>
        </p:nvCxnSpPr>
        <p:spPr>
          <a:xfrm>
            <a:off x="-2436948" y="404664"/>
            <a:ext cx="216024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" name="Google Shape;145;p100"/>
          <p:cNvCxnSpPr/>
          <p:nvPr/>
        </p:nvCxnSpPr>
        <p:spPr>
          <a:xfrm>
            <a:off x="-2436948" y="2054386"/>
            <a:ext cx="216024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6" name="Google Shape;146;p100"/>
          <p:cNvPicPr preferRelativeResize="0"/>
          <p:nvPr/>
        </p:nvPicPr>
        <p:blipFill rotWithShape="1">
          <a:blip r:embed="rId2">
            <a:alphaModFix/>
          </a:blip>
          <a:srcRect l="45961" t="15444" r="5865" b="19993"/>
          <a:stretch/>
        </p:blipFill>
        <p:spPr>
          <a:xfrm>
            <a:off x="-2310933" y="1272886"/>
            <a:ext cx="321175" cy="31361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0"/>
          <p:cNvSpPr txBox="1"/>
          <p:nvPr/>
        </p:nvSpPr>
        <p:spPr>
          <a:xfrm>
            <a:off x="-2409976" y="476674"/>
            <a:ext cx="213326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UvA template has a number of pre-programmed text levels. Go to 'Home' and then to 'Paragraph' to easily switch between different levels</a:t>
            </a:r>
            <a:endParaRPr sz="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00"/>
          <p:cNvSpPr txBox="1"/>
          <p:nvPr/>
        </p:nvSpPr>
        <p:spPr>
          <a:xfrm>
            <a:off x="-1896800" y="1693275"/>
            <a:ext cx="1080032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Level Down</a:t>
            </a:r>
            <a:endParaRPr sz="9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00"/>
          <p:cNvSpPr txBox="1"/>
          <p:nvPr/>
        </p:nvSpPr>
        <p:spPr>
          <a:xfrm>
            <a:off x="-1896888" y="1322862"/>
            <a:ext cx="108012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Level Up</a:t>
            </a:r>
            <a:endParaRPr sz="9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00"/>
          <p:cNvPicPr preferRelativeResize="0"/>
          <p:nvPr/>
        </p:nvPicPr>
        <p:blipFill rotWithShape="1">
          <a:blip r:embed="rId2">
            <a:alphaModFix/>
          </a:blip>
          <a:srcRect l="4675" t="13612" r="47155" b="21827"/>
          <a:stretch/>
        </p:blipFill>
        <p:spPr>
          <a:xfrm>
            <a:off x="-2310933" y="1628804"/>
            <a:ext cx="321175" cy="31361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00"/>
          <p:cNvSpPr txBox="1"/>
          <p:nvPr/>
        </p:nvSpPr>
        <p:spPr>
          <a:xfrm>
            <a:off x="-2508954" y="2084661"/>
            <a:ext cx="137695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Text levels</a:t>
            </a:r>
            <a:endParaRPr sz="1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00"/>
          <p:cNvSpPr txBox="1"/>
          <p:nvPr/>
        </p:nvSpPr>
        <p:spPr>
          <a:xfrm>
            <a:off x="-2166917" y="2453426"/>
            <a:ext cx="185420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Body text (24 pt.)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00"/>
          <p:cNvSpPr txBox="1"/>
          <p:nvPr/>
        </p:nvSpPr>
        <p:spPr>
          <a:xfrm>
            <a:off x="-2169589" y="2723266"/>
            <a:ext cx="185420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71446" marR="0" lvl="0" indent="-17144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Bullet (24 pt.)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00"/>
          <p:cNvSpPr txBox="1"/>
          <p:nvPr/>
        </p:nvSpPr>
        <p:spPr>
          <a:xfrm>
            <a:off x="-2083419" y="3023107"/>
            <a:ext cx="169361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60354" marR="0" lvl="1" indent="-18096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 Bullet (16 pt.)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00"/>
          <p:cNvSpPr txBox="1"/>
          <p:nvPr/>
        </p:nvSpPr>
        <p:spPr>
          <a:xfrm>
            <a:off x="-2083419" y="3329535"/>
            <a:ext cx="169361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Title (24 pt)</a:t>
            </a:r>
            <a:endParaRPr sz="10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00"/>
          <p:cNvSpPr txBox="1"/>
          <p:nvPr/>
        </p:nvSpPr>
        <p:spPr>
          <a:xfrm>
            <a:off x="-2093659" y="3636330"/>
            <a:ext cx="169361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Title (16 pt)</a:t>
            </a:r>
            <a:endParaRPr sz="1000" b="0" i="1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p100"/>
          <p:cNvGrpSpPr/>
          <p:nvPr/>
        </p:nvGrpSpPr>
        <p:grpSpPr>
          <a:xfrm>
            <a:off x="-2425457" y="2431924"/>
            <a:ext cx="288032" cy="276999"/>
            <a:chOff x="12492689" y="2721406"/>
            <a:chExt cx="288032" cy="276999"/>
          </a:xfrm>
        </p:grpSpPr>
        <p:sp>
          <p:nvSpPr>
            <p:cNvPr id="158" name="Google Shape;158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100"/>
          <p:cNvGrpSpPr/>
          <p:nvPr/>
        </p:nvGrpSpPr>
        <p:grpSpPr>
          <a:xfrm>
            <a:off x="-2426044" y="2725770"/>
            <a:ext cx="288032" cy="276999"/>
            <a:chOff x="12492689" y="2721406"/>
            <a:chExt cx="288032" cy="276999"/>
          </a:xfrm>
        </p:grpSpPr>
        <p:sp>
          <p:nvSpPr>
            <p:cNvPr id="161" name="Google Shape;161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100"/>
          <p:cNvGrpSpPr/>
          <p:nvPr/>
        </p:nvGrpSpPr>
        <p:grpSpPr>
          <a:xfrm>
            <a:off x="-2425457" y="3023108"/>
            <a:ext cx="288032" cy="276999"/>
            <a:chOff x="12492689" y="2721406"/>
            <a:chExt cx="288032" cy="276999"/>
          </a:xfrm>
        </p:grpSpPr>
        <p:sp>
          <p:nvSpPr>
            <p:cNvPr id="164" name="Google Shape;164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" name="Google Shape;166;p100"/>
          <p:cNvGrpSpPr/>
          <p:nvPr/>
        </p:nvGrpSpPr>
        <p:grpSpPr>
          <a:xfrm>
            <a:off x="-2425457" y="3329534"/>
            <a:ext cx="288032" cy="276999"/>
            <a:chOff x="12492689" y="2721406"/>
            <a:chExt cx="288032" cy="276999"/>
          </a:xfrm>
        </p:grpSpPr>
        <p:sp>
          <p:nvSpPr>
            <p:cNvPr id="167" name="Google Shape;167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" name="Google Shape;169;p100"/>
          <p:cNvGrpSpPr/>
          <p:nvPr/>
        </p:nvGrpSpPr>
        <p:grpSpPr>
          <a:xfrm>
            <a:off x="-2427768" y="3630522"/>
            <a:ext cx="288032" cy="276999"/>
            <a:chOff x="12492689" y="2721406"/>
            <a:chExt cx="288032" cy="276999"/>
          </a:xfrm>
        </p:grpSpPr>
        <p:sp>
          <p:nvSpPr>
            <p:cNvPr id="170" name="Google Shape;170;p100"/>
            <p:cNvSpPr/>
            <p:nvPr/>
          </p:nvSpPr>
          <p:spPr>
            <a:xfrm>
              <a:off x="12507842" y="2721406"/>
              <a:ext cx="252028" cy="2520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00"/>
            <p:cNvSpPr txBox="1"/>
            <p:nvPr/>
          </p:nvSpPr>
          <p:spPr>
            <a:xfrm>
              <a:off x="12492689" y="2721406"/>
              <a:ext cx="288032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GB" sz="12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>
  <p:cSld name="Title, Content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01"/>
          <p:cNvSpPr txBox="1">
            <a:spLocks noGrp="1"/>
          </p:cNvSpPr>
          <p:nvPr>
            <p:ph type="title"/>
          </p:nvPr>
        </p:nvSpPr>
        <p:spPr>
          <a:xfrm>
            <a:off x="923760" y="0"/>
            <a:ext cx="10345320" cy="863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01"/>
          <p:cNvSpPr txBox="1">
            <a:spLocks noGrp="1"/>
          </p:cNvSpPr>
          <p:nvPr>
            <p:ph type="body" idx="1"/>
          </p:nvPr>
        </p:nvSpPr>
        <p:spPr>
          <a:xfrm>
            <a:off x="923760" y="1376280"/>
            <a:ext cx="10345320" cy="4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 no logo" type="blank">
  <p:cSld name="BLANK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5"/>
          <p:cNvSpPr/>
          <p:nvPr/>
        </p:nvSpPr>
        <p:spPr>
          <a:xfrm>
            <a:off x="9858375" y="6181725"/>
            <a:ext cx="1790700" cy="676275"/>
          </a:xfrm>
          <a:prstGeom prst="rect">
            <a:avLst/>
          </a:prstGeom>
          <a:solidFill>
            <a:srgbClr val="E3D8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hapter slide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8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84"/>
          <p:cNvSpPr txBox="1">
            <a:spLocks noGrp="1"/>
          </p:cNvSpPr>
          <p:nvPr>
            <p:ph type="body" idx="1"/>
          </p:nvPr>
        </p:nvSpPr>
        <p:spPr>
          <a:xfrm>
            <a:off x="831851" y="4589465"/>
            <a:ext cx="526414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2000"/>
              <a:buNone/>
              <a:defRPr sz="2000">
                <a:solidFill>
                  <a:srgbClr val="95959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800"/>
              <a:buNone/>
              <a:defRPr sz="1800">
                <a:solidFill>
                  <a:srgbClr val="95959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84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84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4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" name="Google Shape;42;p84"/>
          <p:cNvSpPr/>
          <p:nvPr/>
        </p:nvSpPr>
        <p:spPr>
          <a:xfrm>
            <a:off x="637309" y="452582"/>
            <a:ext cx="4442691" cy="15001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4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7859567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ure">
  <p:cSld name="Closur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4"/>
          <p:cNvSpPr/>
          <p:nvPr/>
        </p:nvSpPr>
        <p:spPr>
          <a:xfrm>
            <a:off x="9858375" y="6181725"/>
            <a:ext cx="1790700" cy="676275"/>
          </a:xfrm>
          <a:prstGeom prst="rect">
            <a:avLst/>
          </a:prstGeom>
          <a:solidFill>
            <a:srgbClr val="E3D8B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" name="Google Shape;46;p9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2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hapter slide">
  <p:cSld name="3_Chapter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93"/>
          <p:cNvPicPr preferRelativeResize="0"/>
          <p:nvPr/>
        </p:nvPicPr>
        <p:blipFill rotWithShape="1">
          <a:blip r:embed="rId2">
            <a:alphaModFix/>
          </a:blip>
          <a:srcRect t="12302" b="12301"/>
          <a:stretch/>
        </p:blipFill>
        <p:spPr>
          <a:xfrm>
            <a:off x="0" y="0"/>
            <a:ext cx="12192001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3"/>
          <p:cNvSpPr txBox="1">
            <a:spLocks noGrp="1"/>
          </p:cNvSpPr>
          <p:nvPr>
            <p:ph type="body" idx="1"/>
          </p:nvPr>
        </p:nvSpPr>
        <p:spPr>
          <a:xfrm>
            <a:off x="193677" y="4008440"/>
            <a:ext cx="3292474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2000"/>
              <a:buNone/>
              <a:defRPr sz="2000">
                <a:solidFill>
                  <a:srgbClr val="95959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800"/>
              <a:buNone/>
              <a:defRPr sz="1800">
                <a:solidFill>
                  <a:srgbClr val="95959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59595"/>
              </a:buClr>
              <a:buSzPts val="1600"/>
              <a:buNone/>
              <a:defRPr sz="1600">
                <a:solidFill>
                  <a:srgbClr val="959595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93"/>
          <p:cNvSpPr txBox="1">
            <a:spLocks noGrp="1"/>
          </p:cNvSpPr>
          <p:nvPr>
            <p:ph type="title"/>
          </p:nvPr>
        </p:nvSpPr>
        <p:spPr>
          <a:xfrm>
            <a:off x="193677" y="1128715"/>
            <a:ext cx="3292474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2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2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2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2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3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3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83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3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picture content">
  <p:cSld name="2_Title picture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7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7"/>
          <p:cNvSpPr/>
          <p:nvPr/>
        </p:nvSpPr>
        <p:spPr>
          <a:xfrm>
            <a:off x="3389745" y="2336800"/>
            <a:ext cx="5578764" cy="1644073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87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7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87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73" name="Google Shape;73;p87" descr="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2424" t="36550" r="25454" b="36701"/>
          <a:stretch/>
        </p:blipFill>
        <p:spPr>
          <a:xfrm>
            <a:off x="10002976" y="6365298"/>
            <a:ext cx="1336964" cy="38595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89758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87"/>
          <p:cNvSpPr>
            <a:spLocks noGrp="1"/>
          </p:cNvSpPr>
          <p:nvPr>
            <p:ph type="pic" idx="2"/>
          </p:nvPr>
        </p:nvSpPr>
        <p:spPr>
          <a:xfrm>
            <a:off x="6456218" y="1825625"/>
            <a:ext cx="4897582" cy="43513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8B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0"/>
          <p:cNvSpPr txBox="1"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0"/>
          <p:cNvSpPr txBox="1">
            <a:spLocks noGrp="1"/>
          </p:cNvSpPr>
          <p:nvPr>
            <p:ph type="dt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0"/>
          <p:cNvSpPr txBox="1">
            <a:spLocks noGrp="1"/>
          </p:cNvSpPr>
          <p:nvPr>
            <p:ph type="ft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80"/>
          <p:cNvSpPr txBox="1">
            <a:spLocks noGrp="1"/>
          </p:cNvSpPr>
          <p:nvPr>
            <p:ph type="sldNum" idx="12"/>
          </p:nvPr>
        </p:nvSpPr>
        <p:spPr>
          <a:xfrm>
            <a:off x="8610600" y="6356352"/>
            <a:ext cx="133696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5959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" name="Google Shape;15;p80" descr="Text&#10;&#10;Description automatically generated"/>
          <p:cNvPicPr preferRelativeResize="0"/>
          <p:nvPr/>
        </p:nvPicPr>
        <p:blipFill rotWithShape="1">
          <a:blip r:embed="rId23">
            <a:alphaModFix/>
          </a:blip>
          <a:srcRect l="22424" t="36550" r="25454" b="36701"/>
          <a:stretch/>
        </p:blipFill>
        <p:spPr>
          <a:xfrm>
            <a:off x="10002976" y="6365298"/>
            <a:ext cx="1336964" cy="3859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qen.ai/technology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ongtaohe/Sat2Graph" TargetMode="External"/><Relationship Id="rId7" Type="http://schemas.openxmlformats.org/officeDocument/2006/relationships/hyperlink" Target="https://dgv4-cms-production.s3.amazonaws.com/uploads/document/file/169/DG_UNSDG_eBook_1-7-2019_digital_final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dpi.com/2071-1050/14/4/2149" TargetMode="External"/><Relationship Id="rId5" Type="http://schemas.openxmlformats.org/officeDocument/2006/relationships/hyperlink" Target="https://sdgs.un.org/sites/default/files/documents/8656Analysis%2520of%2520transport%2520relevance%2520of%2520SDGs.pdf" TargetMode="External"/><Relationship Id="rId4" Type="http://schemas.openxmlformats.org/officeDocument/2006/relationships/hyperlink" Target="https://unstats.un.org/sdgs/report/2022/The-Sustainable-Development-Goals-Report-2022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nalyticsbw.or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hyperlink" Target="mailto:academy@analyticsbetterworld.org" TargetMode="External"/><Relationship Id="rId4" Type="http://schemas.openxmlformats.org/officeDocument/2006/relationships/hyperlink" Target="https://www.linkedin.com/company/analytics-for-a-better-worl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"/>
          <p:cNvSpPr txBox="1">
            <a:spLocks noGrp="1"/>
          </p:cNvSpPr>
          <p:nvPr>
            <p:ph type="ctrTitle"/>
          </p:nvPr>
        </p:nvSpPr>
        <p:spPr>
          <a:xfrm>
            <a:off x="286867" y="170121"/>
            <a:ext cx="5125105" cy="140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/>
              <a:t>Data Science Practitioner</a:t>
            </a:r>
            <a:endParaRPr sz="3200"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 dirty="0"/>
              <a:t>Fellowship</a:t>
            </a:r>
            <a:r>
              <a:rPr lang="en-GB" sz="3200" dirty="0"/>
              <a:t> </a:t>
            </a:r>
            <a:br>
              <a:rPr lang="en-GB" sz="1800" dirty="0"/>
            </a:br>
            <a:r>
              <a:rPr lang="en-GB" sz="2200" b="1" dirty="0"/>
              <a:t>Cohort 2022</a:t>
            </a:r>
            <a:endParaRPr sz="2200" b="1" dirty="0"/>
          </a:p>
        </p:txBody>
      </p:sp>
      <p:pic>
        <p:nvPicPr>
          <p:cNvPr id="3" name="Afbeelding 2" descr="Afbeelding met poseren, persoon, groep, staand&#10;&#10;Automatisch gegenereerde beschrijving">
            <a:extLst>
              <a:ext uri="{FF2B5EF4-FFF2-40B4-BE49-F238E27FC236}">
                <a16:creationId xmlns:a16="http://schemas.microsoft.com/office/drawing/2014/main" id="{757A2218-9560-8323-B2EC-A02768DDD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020" y="0"/>
            <a:ext cx="4563951" cy="685800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C4D8476-BB20-EF72-3D8F-6ABE15D510A5}"/>
              </a:ext>
            </a:extLst>
          </p:cNvPr>
          <p:cNvSpPr txBox="1"/>
          <p:nvPr/>
        </p:nvSpPr>
        <p:spPr>
          <a:xfrm>
            <a:off x="863489" y="2073349"/>
            <a:ext cx="6539586" cy="27921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Final</a:t>
            </a:r>
            <a:r>
              <a:rPr lang="nl-NL" dirty="0">
                <a:solidFill>
                  <a:schemeClr val="bg1"/>
                </a:solidFill>
              </a:rPr>
              <a:t> Project Presentation</a:t>
            </a:r>
            <a:endParaRPr lang="en-US" dirty="0">
              <a:solidFill>
                <a:schemeClr val="bg1"/>
              </a:solidFill>
            </a:endParaRPr>
          </a:p>
          <a:p>
            <a:endParaRPr lang="nl-NL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ROAD EXTRACTION FROM HIGH RESOLUTION SATELLITE IMAGERY THROUGH DEEP LEARNING NEURAL NETWORK MODEL (SAT2GRAPH)</a:t>
            </a:r>
            <a:endParaRPr lang="en-US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dirty="0"/>
          </a:p>
          <a:p>
            <a:r>
              <a:rPr lang="nl-NL" sz="1100" dirty="0">
                <a:solidFill>
                  <a:schemeClr val="bg1"/>
                </a:solidFill>
              </a:rPr>
              <a:t>BENSON  GACHAGA</a:t>
            </a:r>
          </a:p>
          <a:p>
            <a:r>
              <a:rPr lang="nl-NL" sz="1100" dirty="0">
                <a:solidFill>
                  <a:schemeClr val="bg1"/>
                </a:solidFill>
              </a:rPr>
              <a:t>UN(UNMIK)</a:t>
            </a:r>
          </a:p>
          <a:p>
            <a:r>
              <a:rPr lang="nl-NL" sz="1100" dirty="0">
                <a:solidFill>
                  <a:schemeClr val="bg1"/>
                </a:solidFill>
              </a:rPr>
              <a:t>LOKENDRA CHAUHAN</a:t>
            </a:r>
          </a:p>
          <a:p>
            <a:endParaRPr lang="nl-NL" sz="1100" dirty="0">
              <a:solidFill>
                <a:schemeClr val="bg1"/>
              </a:solidFill>
            </a:endParaRPr>
          </a:p>
          <a:p>
            <a:r>
              <a:rPr lang="nl-NL" sz="1100" dirty="0">
                <a:solidFill>
                  <a:schemeClr val="bg1"/>
                </a:solidFill>
              </a:rPr>
              <a:t> 6th December 2022</a:t>
            </a:r>
          </a:p>
          <a:p>
            <a:endParaRPr lang="nl-NL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 txBox="1">
            <a:spLocks noGrp="1"/>
          </p:cNvSpPr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 b="1" dirty="0">
                <a:solidFill>
                  <a:schemeClr val="accent1"/>
                </a:solidFill>
              </a:rPr>
              <a:t>Business Case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121800" y="1828327"/>
            <a:ext cx="8221611" cy="359257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/>
          </a:p>
          <a:p>
            <a:pPr>
              <a:spcBef>
                <a:spcPts val="600"/>
              </a:spcBef>
            </a:pPr>
            <a:endParaRPr lang="en-US" b="1" dirty="0"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b="1" dirty="0"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b="1" dirty="0">
                <a:latin typeface="Arial" panose="020B0604020202020204" pitchFamily="34" charset="0"/>
              </a:rPr>
              <a:t>GOAL 9: Target 9.1.1: </a:t>
            </a:r>
            <a:r>
              <a:rPr lang="en-US" dirty="0"/>
              <a:t>SDG indicator 9.1.1 being measured as the proportion of the rural population with access.</a:t>
            </a:r>
            <a:r>
              <a:rPr lang="en-US" dirty="0">
                <a:latin typeface="Arial" panose="020B0604020202020204" pitchFamily="34" charset="0"/>
              </a:rPr>
              <a:t> resilient transport infrastructure socio-economic development, supply chains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-1/3 of the global rural population—approximately one billion people—live farther than 2 km from an all-season road- access to essential services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-Infrastructure supports 72% of the SDGs- spending on infrastructure is still prioritized for urban development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Arial" panose="020B0604020202020204" pitchFamily="34" charset="0"/>
              </a:rPr>
              <a:t>-E</a:t>
            </a:r>
            <a:r>
              <a:rPr lang="en-US" dirty="0">
                <a:effectLst/>
                <a:latin typeface="Arial" panose="020B0604020202020204" pitchFamily="34" charset="0"/>
              </a:rPr>
              <a:t>arth observation, satellite imagery, and geospatial data- unlock insights</a:t>
            </a:r>
            <a:endParaRPr lang="en-US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-Improvement of the road network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- Free satellite imagery (Google Earth) fewer updates especially in the remote areas- clouds, low resolution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effectLst/>
              <a:latin typeface="+mj-lt"/>
              <a:ea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1EF8F0-646E-B2AF-6A19-9C4F22288AA5}"/>
              </a:ext>
            </a:extLst>
          </p:cNvPr>
          <p:cNvSpPr txBox="1"/>
          <p:nvPr/>
        </p:nvSpPr>
        <p:spPr>
          <a:xfrm>
            <a:off x="3558974" y="1520550"/>
            <a:ext cx="3567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The Sustainable Development Goals 2022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3C1099-C357-E735-C674-2A6D4F660DE7}"/>
              </a:ext>
            </a:extLst>
          </p:cNvPr>
          <p:cNvGrpSpPr/>
          <p:nvPr/>
        </p:nvGrpSpPr>
        <p:grpSpPr>
          <a:xfrm>
            <a:off x="2550353" y="1837400"/>
            <a:ext cx="5522230" cy="724670"/>
            <a:chOff x="2053045" y="1807531"/>
            <a:chExt cx="8364117" cy="118213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C025E41-5FA8-92A6-D157-3D60E4F96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3045" y="1807531"/>
              <a:ext cx="3591426" cy="118126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1825528-515C-7044-D473-ABDF5B8B2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44471" y="1827456"/>
              <a:ext cx="2372056" cy="1162212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79B09B9-3E61-00FD-194A-CB21D6297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54632" y="1827456"/>
              <a:ext cx="2362530" cy="1162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912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 txBox="1">
            <a:spLocks noGrp="1"/>
          </p:cNvSpPr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 b="1" dirty="0" err="1">
                <a:solidFill>
                  <a:schemeClr val="accent1"/>
                </a:solidFill>
              </a:rPr>
              <a:t>Methods</a:t>
            </a:r>
            <a:r>
              <a:rPr lang="nl-NL" b="1" dirty="0">
                <a:solidFill>
                  <a:schemeClr val="accent1"/>
                </a:solidFill>
              </a:rPr>
              <a:t> or Tools </a:t>
            </a:r>
            <a:r>
              <a:rPr lang="nl-NL" b="1" dirty="0" err="1">
                <a:solidFill>
                  <a:schemeClr val="accent1"/>
                </a:solidFill>
              </a:rPr>
              <a:t>Used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121800" y="1717426"/>
            <a:ext cx="8221611" cy="329801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METHOD: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dirty="0">
                <a:latin typeface="+mj-lt"/>
              </a:rPr>
              <a:t>-</a:t>
            </a:r>
            <a:r>
              <a:rPr lang="en-US" dirty="0">
                <a:latin typeface="+mj-lt"/>
                <a:cs typeface="Times New Roman" panose="02020603050405020304" pitchFamily="18" charset="0"/>
              </a:rPr>
              <a:t>G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oal- use advanced deep learning algorithms to train a model using satellite imagery (World View 3 (Spatial Resolution-30cm))</a:t>
            </a: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-Sat2Graph model potential tool for use –combines traditional segmentation-based approach and graph-based approaches to create a robust algorithm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-Sat2Graph -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novel encoding scheme, 3D </a:t>
            </a:r>
            <a:r>
              <a:rPr lang="en-US" b="0" i="1" dirty="0">
                <a:solidFill>
                  <a:srgbClr val="000000"/>
                </a:solidFill>
                <a:effectLst/>
                <a:latin typeface="+mj-lt"/>
              </a:rPr>
              <a:t>graph-tensor encoding </a:t>
            </a:r>
            <a:r>
              <a:rPr lang="en-US" b="0" i="0" dirty="0">
                <a:solidFill>
                  <a:srgbClr val="000000"/>
                </a:solidFill>
                <a:effectLst/>
                <a:latin typeface="+mj-lt"/>
              </a:rPr>
              <a:t>(GTE),encodes the road network graph into a tensor representation-</a:t>
            </a:r>
            <a:r>
              <a:rPr lang="en-US" dirty="0">
                <a:effectLst/>
                <a:latin typeface="Arial" panose="020B0604020202020204" pitchFamily="34" charset="0"/>
              </a:rPr>
              <a:t> road network graph</a:t>
            </a:r>
          </a:p>
          <a:p>
            <a:pPr>
              <a:spcBef>
                <a:spcPts val="600"/>
              </a:spcBef>
            </a:pPr>
            <a:r>
              <a:rPr lang="en-US" b="0" i="0" dirty="0">
                <a:solidFill>
                  <a:srgbClr val="000000"/>
                </a:solidFill>
                <a:latin typeface="Arial" panose="020B0604020202020204" pitchFamily="34" charset="0"/>
              </a:rPr>
              <a:t>-</a:t>
            </a:r>
            <a:r>
              <a:rPr lang="fr-FR" dirty="0">
                <a:effectLst/>
                <a:latin typeface="Arial" panose="020B0604020202020204" pitchFamily="34" charset="0"/>
              </a:rPr>
              <a:t> Train simple, non-</a:t>
            </a:r>
            <a:r>
              <a:rPr lang="fr-FR" dirty="0" err="1">
                <a:effectLst/>
                <a:latin typeface="Arial" panose="020B0604020202020204" pitchFamily="34" charset="0"/>
              </a:rPr>
              <a:t>reccurrent</a:t>
            </a:r>
            <a:r>
              <a:rPr lang="fr-FR" dirty="0">
                <a:effectLst/>
                <a:latin typeface="Arial" panose="020B0604020202020204" pitchFamily="34" charset="0"/>
              </a:rPr>
              <a:t>, neural network mode</a:t>
            </a:r>
            <a:r>
              <a:rPr lang="en-US" dirty="0">
                <a:latin typeface="Arial" panose="020B0604020202020204" pitchFamily="34" charset="0"/>
              </a:rPr>
              <a:t>l-</a:t>
            </a:r>
            <a:r>
              <a:rPr lang="en-US" dirty="0">
                <a:effectLst/>
                <a:latin typeface="Arial" panose="020B0604020202020204" pitchFamily="34" charset="0"/>
              </a:rPr>
              <a:t> directly map the input satellite imagery into the road network graph (edges and vertices)</a:t>
            </a:r>
            <a:endParaRPr lang="en-US" b="0" i="0" dirty="0">
              <a:solidFill>
                <a:srgbClr val="000000"/>
              </a:solidFill>
              <a:effectLst/>
              <a:latin typeface="+mj-lt"/>
            </a:endParaRPr>
          </a:p>
          <a:p>
            <a:pPr lvl="0" algn="l" rtl="0">
              <a:spcBef>
                <a:spcPts val="600"/>
              </a:spcBef>
              <a:spcAft>
                <a:spcPts val="0"/>
              </a:spcAft>
            </a:pPr>
            <a:br>
              <a:rPr lang="en-US" dirty="0"/>
            </a:b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ABC78-69F3-1845-DEF1-1006E7F8800A}"/>
              </a:ext>
            </a:extLst>
          </p:cNvPr>
          <p:cNvSpPr txBox="1"/>
          <p:nvPr/>
        </p:nvSpPr>
        <p:spPr>
          <a:xfrm>
            <a:off x="2943356" y="6145939"/>
            <a:ext cx="45784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effectLst/>
                <a:latin typeface="Arial" panose="020B0604020202020204" pitchFamily="34" charset="0"/>
              </a:rPr>
              <a:t>Images obtained from  ABW 2022 Geospatial Lectures by Ehsan Ullah</a:t>
            </a:r>
            <a:endParaRPr lang="en-US" sz="11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09BA8B-94EE-0DD0-C4F2-44E00A00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47" y="4451955"/>
            <a:ext cx="8817954" cy="169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402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 txBox="1">
            <a:spLocks noGrp="1"/>
          </p:cNvSpPr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 b="1" dirty="0">
                <a:solidFill>
                  <a:schemeClr val="accent1"/>
                </a:solidFill>
              </a:rPr>
              <a:t>Most Significant Change </a:t>
            </a:r>
            <a:r>
              <a:rPr lang="nl-NL" sz="3200" b="1" i="1" dirty="0">
                <a:solidFill>
                  <a:schemeClr val="accent1"/>
                </a:solidFill>
              </a:rPr>
              <a:t>(</a:t>
            </a:r>
            <a:r>
              <a:rPr lang="nl-NL" sz="3200" b="1" i="1" dirty="0" err="1">
                <a:solidFill>
                  <a:schemeClr val="accent1"/>
                </a:solidFill>
              </a:rPr>
              <a:t>can</a:t>
            </a:r>
            <a:r>
              <a:rPr lang="nl-NL" sz="3200" b="1" i="1" dirty="0">
                <a:solidFill>
                  <a:schemeClr val="accent1"/>
                </a:solidFill>
              </a:rPr>
              <a:t> </a:t>
            </a:r>
            <a:r>
              <a:rPr lang="nl-NL" sz="3200" b="1" i="1" dirty="0" err="1">
                <a:solidFill>
                  <a:schemeClr val="accent1"/>
                </a:solidFill>
              </a:rPr>
              <a:t>be</a:t>
            </a:r>
            <a:r>
              <a:rPr lang="nl-NL" sz="3200" b="1" i="1" dirty="0">
                <a:solidFill>
                  <a:schemeClr val="accent1"/>
                </a:solidFill>
              </a:rPr>
              <a:t> a forecast)</a:t>
            </a:r>
            <a:endParaRPr sz="3200" b="1" i="1" dirty="0">
              <a:solidFill>
                <a:schemeClr val="accent1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125397" y="1773455"/>
            <a:ext cx="8221611" cy="329801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GB" b="1" dirty="0"/>
              <a:t>Describe here the Most Significant Change (impact) you expect after implementing the project, on: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The work you do-  Geospatial developer- this model, though intensive to run, saves time, accurate results &gt;99%  than Opensource -volunteers (80%)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Your Organization- Most accurate and dependable road network -</a:t>
            </a:r>
            <a:r>
              <a:rPr lang="en-US" dirty="0"/>
              <a:t> this technology will simplify the current mapping workflows</a:t>
            </a:r>
            <a:endParaRPr lang="en-GB" dirty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The Sustainable Development Goals- improved access and mobility improves decision making in achieving all the 17 SDGs</a:t>
            </a: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Demo: </a:t>
            </a:r>
            <a:r>
              <a:rPr lang="en-US" dirty="0">
                <a:hlinkClick r:id="rId3"/>
              </a:rPr>
              <a:t>https://qen.ai/technology/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785A7-2DD8-E824-B28C-9984888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222" y="4774459"/>
            <a:ext cx="8487960" cy="1857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75F8E4-FA90-B6F1-EE86-22B0851F06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5388" y="1621905"/>
            <a:ext cx="1840994" cy="670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0654B2-466E-64BF-09E5-A0D7B0001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2969" y="1584757"/>
            <a:ext cx="1969478" cy="70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57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 txBox="1">
            <a:spLocks noGrp="1"/>
          </p:cNvSpPr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 b="1" dirty="0" err="1">
                <a:solidFill>
                  <a:schemeClr val="accent1"/>
                </a:solidFill>
              </a:rPr>
              <a:t>Key</a:t>
            </a:r>
            <a:r>
              <a:rPr lang="nl-NL" b="1" dirty="0">
                <a:solidFill>
                  <a:schemeClr val="accent1"/>
                </a:solidFill>
              </a:rPr>
              <a:t> </a:t>
            </a:r>
            <a:r>
              <a:rPr lang="nl-NL" b="1" dirty="0" err="1">
                <a:solidFill>
                  <a:schemeClr val="accent1"/>
                </a:solidFill>
              </a:rPr>
              <a:t>Learnings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159014" y="1717426"/>
            <a:ext cx="8221611" cy="329801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b="1" dirty="0"/>
              <a:t>Mention here your Key Learnings (from the fellowship and the project implementation)</a:t>
            </a:r>
          </a:p>
          <a:p>
            <a:endParaRPr lang="en-GB" b="1" dirty="0"/>
          </a:p>
          <a:p>
            <a:r>
              <a:rPr lang="en-GB" dirty="0"/>
              <a:t>-Assessment  of Data Maturity</a:t>
            </a:r>
            <a:endParaRPr lang="en-GB" b="1" dirty="0"/>
          </a:p>
          <a:p>
            <a:pPr>
              <a:spcBef>
                <a:spcPts val="600"/>
              </a:spcBef>
            </a:pPr>
            <a:r>
              <a:rPr lang="en-GB" dirty="0"/>
              <a:t>-Fellowship was very crucial to improve skills in modelling, dealing with stakeholders</a:t>
            </a:r>
          </a:p>
          <a:p>
            <a:pPr>
              <a:spcBef>
                <a:spcPts val="600"/>
              </a:spcBef>
            </a:pPr>
            <a:r>
              <a:rPr lang="en-GB" dirty="0"/>
              <a:t>-Improved ability to use data analytics toolboxes to solve problems</a:t>
            </a:r>
          </a:p>
          <a:p>
            <a:pPr>
              <a:spcBef>
                <a:spcPts val="600"/>
              </a:spcBef>
            </a:pPr>
            <a:r>
              <a:rPr lang="en-GB" dirty="0"/>
              <a:t>-Improved skills in data visualization and data story telling</a:t>
            </a:r>
          </a:p>
          <a:p>
            <a:pPr>
              <a:spcBef>
                <a:spcPts val="600"/>
              </a:spcBef>
            </a:pPr>
            <a:endParaRPr lang="en-GB" dirty="0"/>
          </a:p>
          <a:p>
            <a:pPr>
              <a:spcBef>
                <a:spcPts val="600"/>
              </a:spcBef>
            </a:pPr>
            <a:r>
              <a:rPr lang="en-GB" b="1" dirty="0"/>
              <a:t>Next Steps (how do u plan to take your project forward using what you learned during the fellowship)</a:t>
            </a:r>
          </a:p>
          <a:p>
            <a:pPr>
              <a:spcBef>
                <a:spcPts val="600"/>
              </a:spcBef>
            </a:pPr>
            <a:r>
              <a:rPr lang="en-GB" dirty="0"/>
              <a:t>-Train the model using the available resources in </a:t>
            </a:r>
            <a:r>
              <a:rPr lang="en-GB" dirty="0" err="1"/>
              <a:t>GoogleColab</a:t>
            </a:r>
            <a:endParaRPr lang="en-GB" dirty="0"/>
          </a:p>
          <a:p>
            <a:pPr>
              <a:spcBef>
                <a:spcPts val="600"/>
              </a:spcBef>
            </a:pPr>
            <a:r>
              <a:rPr lang="en-GB" dirty="0"/>
              <a:t>-Share results/ Sat2Graph model in UN GIS working groups- recommend adoption</a:t>
            </a:r>
          </a:p>
        </p:txBody>
      </p:sp>
    </p:spTree>
    <p:extLst>
      <p:ext uri="{BB962C8B-B14F-4D97-AF65-F5344CB8AC3E}">
        <p14:creationId xmlns:p14="http://schemas.microsoft.com/office/powerpoint/2010/main" val="62116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"/>
          <p:cNvSpPr txBox="1">
            <a:spLocks noGrp="1"/>
          </p:cNvSpPr>
          <p:nvPr>
            <p:ph type="title"/>
          </p:nvPr>
        </p:nvSpPr>
        <p:spPr>
          <a:xfrm>
            <a:off x="1121800" y="50262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nl-NL" b="1" dirty="0">
                <a:solidFill>
                  <a:schemeClr val="accent1"/>
                </a:solidFill>
              </a:rPr>
              <a:t>References</a:t>
            </a:r>
            <a:endParaRPr b="1" dirty="0">
              <a:solidFill>
                <a:schemeClr val="accent1"/>
              </a:solidFill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159014" y="1717426"/>
            <a:ext cx="9368309" cy="3298013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600"/>
              </a:spcBef>
            </a:pPr>
            <a:r>
              <a:rPr lang="en-GB" i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https://github.com/songtaohe/Sat2Graph</a:t>
            </a:r>
            <a:endParaRPr lang="en-GB" i="1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GB" i="1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https://unstats.un.org/sdgs/report/2022/The-Sustainable-Development-Goals-Report-2022.pdf</a:t>
            </a:r>
            <a:endParaRPr lang="en-GB" i="1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GB" i="1" dirty="0">
                <a:solidFill>
                  <a:schemeClr val="bg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https://sdgs.un.org/sites/default/files/documents/8656Analysis%2520of%2520transport%2520relevance%2520of%2520SDGs.pdf</a:t>
            </a:r>
            <a:endParaRPr lang="en-GB" i="1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GB" i="1" dirty="0">
                <a:solidFill>
                  <a:schemeClr val="bg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https://www.mdpi.com/2071-1050/14/4/2149</a:t>
            </a:r>
            <a:endParaRPr lang="en-GB" i="1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GB" i="1" dirty="0">
                <a:solidFill>
                  <a:schemeClr val="bg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https://dgv4-cms-production.s3.amazonaws.com/uploads/document/file/169/DG_UNSDG_eBook_1-7-2019_digital_final.pdf</a:t>
            </a:r>
            <a:endParaRPr lang="en-GB" i="1" dirty="0">
              <a:solidFill>
                <a:schemeClr val="bg2"/>
              </a:solidFill>
            </a:endParaRPr>
          </a:p>
          <a:p>
            <a:pPr>
              <a:spcBef>
                <a:spcPts val="600"/>
              </a:spcBef>
            </a:pPr>
            <a:r>
              <a:rPr lang="en-GB" i="1" dirty="0">
                <a:solidFill>
                  <a:schemeClr val="bg2"/>
                </a:solidFill>
              </a:rPr>
              <a:t>Geospatial lectures ABW 2022 by Ehsan Ullah</a:t>
            </a:r>
          </a:p>
        </p:txBody>
      </p:sp>
    </p:spTree>
    <p:extLst>
      <p:ext uri="{BB962C8B-B14F-4D97-AF65-F5344CB8AC3E}">
        <p14:creationId xmlns:p14="http://schemas.microsoft.com/office/powerpoint/2010/main" val="2642615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9"/>
          <p:cNvSpPr txBox="1"/>
          <p:nvPr/>
        </p:nvSpPr>
        <p:spPr>
          <a:xfrm>
            <a:off x="6381724" y="4737816"/>
            <a:ext cx="8445864" cy="2256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for your attention!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2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https://analyticsbw.org/</a:t>
            </a:r>
            <a:r>
              <a:rPr lang="en-GB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28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https://www.linkedin.com/company/analytics-for-a-better-world/</a:t>
            </a:r>
            <a:endParaRPr sz="2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2800" u="sng" dirty="0">
                <a:solidFill>
                  <a:schemeClr val="hlink"/>
                </a:solidFill>
                <a:hlinkClick r:id="rId5"/>
              </a:rPr>
              <a:t>academy@analyticsbetterworld.org</a:t>
            </a:r>
            <a:endParaRPr sz="2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endParaRPr sz="2800" dirty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br>
              <a:rPr lang="en-GB" sz="2800" dirty="0">
                <a:solidFill>
                  <a:schemeClr val="dk1"/>
                </a:solidFill>
              </a:rPr>
            </a:b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2" name="Afbeelding 1" descr="Afbeelding met groente&#10;&#10;Automatisch gegenereerde beschrijving">
            <a:extLst>
              <a:ext uri="{FF2B5EF4-FFF2-40B4-BE49-F238E27FC236}">
                <a16:creationId xmlns:a16="http://schemas.microsoft.com/office/drawing/2014/main" id="{642A3EA4-A391-3FD4-DBEA-D7057DB37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619" y="-3462617"/>
            <a:ext cx="12225343" cy="554977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BW final">
      <a:dk1>
        <a:srgbClr val="505050"/>
      </a:dk1>
      <a:lt1>
        <a:srgbClr val="FFFFFF"/>
      </a:lt1>
      <a:dk2>
        <a:srgbClr val="003A4C"/>
      </a:dk2>
      <a:lt2>
        <a:srgbClr val="D7D0B8"/>
      </a:lt2>
      <a:accent1>
        <a:srgbClr val="00B01A"/>
      </a:accent1>
      <a:accent2>
        <a:srgbClr val="A27F03"/>
      </a:accent2>
      <a:accent3>
        <a:srgbClr val="C3B273"/>
      </a:accent3>
      <a:accent4>
        <a:srgbClr val="6800D0"/>
      </a:accent4>
      <a:accent5>
        <a:srgbClr val="505050"/>
      </a:accent5>
      <a:accent6>
        <a:srgbClr val="003A4C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2AA382F64E5FD478820C3C6BF096672" ma:contentTypeVersion="12" ma:contentTypeDescription="Create a new document." ma:contentTypeScope="" ma:versionID="72fb440189cd43905cae321d42954001">
  <xsd:schema xmlns:xsd="http://www.w3.org/2001/XMLSchema" xmlns:xs="http://www.w3.org/2001/XMLSchema" xmlns:p="http://schemas.microsoft.com/office/2006/metadata/properties" xmlns:ns2="40d2aa57-7cd7-4d4c-8b8a-8305226733e1" xmlns:ns3="1f59404f-7fd6-4ee1-b791-a04e91174fbd" targetNamespace="http://schemas.microsoft.com/office/2006/metadata/properties" ma:root="true" ma:fieldsID="05dd12c9af10b06a071a7046e68ce169" ns2:_="" ns3:_="">
    <xsd:import namespace="40d2aa57-7cd7-4d4c-8b8a-8305226733e1"/>
    <xsd:import namespace="1f59404f-7fd6-4ee1-b791-a04e91174fb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d2aa57-7cd7-4d4c-8b8a-8305226733e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99b6ca76-abda-4f5c-bf70-6374a71c10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59404f-7fd6-4ee1-b791-a04e91174fb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7eeabf9c-1557-431d-a435-881131652144}" ma:internalName="TaxCatchAll" ma:showField="CatchAllData" ma:web="1f59404f-7fd6-4ee1-b791-a04e91174fb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0d2aa57-7cd7-4d4c-8b8a-8305226733e1">
      <Terms xmlns="http://schemas.microsoft.com/office/infopath/2007/PartnerControls"/>
    </lcf76f155ced4ddcb4097134ff3c332f>
    <TaxCatchAll xmlns="1f59404f-7fd6-4ee1-b791-a04e91174fb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4D110F6-5228-4F41-BD10-3B3C56D29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d2aa57-7cd7-4d4c-8b8a-8305226733e1"/>
    <ds:schemaRef ds:uri="1f59404f-7fd6-4ee1-b791-a04e91174fb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28E2DF-6224-46D8-852E-9D40BE46266E}">
  <ds:schemaRefs>
    <ds:schemaRef ds:uri="http://schemas.microsoft.com/office/2006/metadata/properties"/>
    <ds:schemaRef ds:uri="http://schemas.microsoft.com/office/infopath/2007/PartnerControls"/>
    <ds:schemaRef ds:uri="40d2aa57-7cd7-4d4c-8b8a-8305226733e1"/>
    <ds:schemaRef ds:uri="1f59404f-7fd6-4ee1-b791-a04e91174fbd"/>
  </ds:schemaRefs>
</ds:datastoreItem>
</file>

<file path=customXml/itemProps3.xml><?xml version="1.0" encoding="utf-8"?>
<ds:datastoreItem xmlns:ds="http://schemas.openxmlformats.org/officeDocument/2006/customXml" ds:itemID="{E893C902-28F9-4008-82F3-B138A26007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3490</TotalTime>
  <Words>596</Words>
  <Application>Microsoft Office PowerPoint</Application>
  <PresentationFormat>Widescreen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Noto Sans Symbols</vt:lpstr>
      <vt:lpstr>Roboto</vt:lpstr>
      <vt:lpstr>Times New Roman</vt:lpstr>
      <vt:lpstr>Office Theme</vt:lpstr>
      <vt:lpstr>Data Science Practitioner Fellowship  Cohort 2022</vt:lpstr>
      <vt:lpstr>Business Case</vt:lpstr>
      <vt:lpstr>Methods or Tools Used</vt:lpstr>
      <vt:lpstr>Most Significant Change (can be a forecast)</vt:lpstr>
      <vt:lpstr>Key Learnings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Practitioner Fellowship Cohort 2022</dc:title>
  <dc:creator>Robert Monné</dc:creator>
  <cp:lastModifiedBy>Benson Maina Gachaga</cp:lastModifiedBy>
  <cp:revision>97</cp:revision>
  <dcterms:created xsi:type="dcterms:W3CDTF">2021-12-21T13:22:48Z</dcterms:created>
  <dcterms:modified xsi:type="dcterms:W3CDTF">2022-12-02T13:32:22Z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0x010100C2AA382F64E5FD478820C3C6BF096672</vt:lpwstr>
  </property>
  <property fmtid="{D5CDD505-2E9C-101B-9397-08002B2CF9AE}" pid="3" name="MediaServiceImageTags">
    <vt:lpwstr/>
  </property>
</Properties>
</file>